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26"/>
  </p:notes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73" r:id="rId11"/>
    <p:sldId id="276" r:id="rId12"/>
    <p:sldId id="267" r:id="rId13"/>
    <p:sldId id="268" r:id="rId14"/>
    <p:sldId id="269" r:id="rId15"/>
    <p:sldId id="272" r:id="rId16"/>
    <p:sldId id="270" r:id="rId17"/>
    <p:sldId id="271" r:id="rId18"/>
    <p:sldId id="277" r:id="rId19"/>
    <p:sldId id="275" r:id="rId20"/>
    <p:sldId id="283" r:id="rId21"/>
    <p:sldId id="278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CAB6524-CA03-45BC-B258-97064AA68882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5997659-3A92-4CB1-AEB6-F4FF7918FDB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502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97659-3A92-4CB1-AEB6-F4FF7918FDB1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0378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4254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747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1282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473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9326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4023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3584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506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7942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9353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8137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418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2791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0508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0863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7779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47EA-DAE0-4BF6-97E3-FC8613E55E3F}" type="datetimeFigureOut">
              <a:rPr lang="fa-IR" smtClean="0"/>
              <a:t>17/04/1439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730C1D3-CF22-4CDF-957E-C6BD75343C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4319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477" y="464024"/>
            <a:ext cx="11709780" cy="6858000"/>
          </a:xfrm>
        </p:spPr>
        <p:txBody>
          <a:bodyPr>
            <a:noAutofit/>
          </a:bodyPr>
          <a:lstStyle/>
          <a:p>
            <a:pPr algn="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به نام خالق زیبایی ها </a:t>
            </a: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...</a:t>
            </a:r>
            <a:b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موضوعات :  تجربیات برتر</a:t>
            </a:r>
            <a:br>
              <a:rPr lang="fa-IR" dirty="0" smtClean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 1- آنچه معلمان پایه ی اول باید بدانند .......</a:t>
            </a:r>
            <a: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/>
            </a:r>
            <a:b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</a:br>
            <a: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/>
            </a:r>
            <a:b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2- سخنی </a:t>
            </a:r>
            <a: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با اولیا دانش آموزان کلاس اول </a:t>
            </a:r>
            <a:r>
              <a:rPr lang="fa-IR" dirty="0" smtClean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، در </a:t>
            </a:r>
            <a: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گام سوم قبل از ورود به مدرسه .</a:t>
            </a:r>
            <a:r>
              <a:rPr lang="fa-IR" dirty="0" smtClean="0">
                <a:solidFill>
                  <a:schemeClr val="tx1"/>
                </a:solidFill>
                <a:latin typeface="Showcard Gothic" panose="04020904020102020604" pitchFamily="82" charset="0"/>
              </a:rPr>
              <a:t/>
            </a:r>
            <a:br>
              <a:rPr lang="fa-IR" dirty="0" smtClean="0">
                <a:solidFill>
                  <a:schemeClr val="tx1"/>
                </a:solidFill>
                <a:latin typeface="Showcard Gothic" panose="04020904020102020604" pitchFamily="82" charset="0"/>
              </a:rPr>
            </a:br>
            <a: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آموزگار : ناهید نوروزی معلم پایه ی اول </a:t>
            </a:r>
            <a:b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</a:rPr>
              <a:t/>
            </a:r>
            <a:br>
              <a:rPr lang="fa-IR" sz="2800" dirty="0" smtClean="0">
                <a:solidFill>
                  <a:schemeClr val="tx1"/>
                </a:solidFill>
              </a:rPr>
            </a:br>
            <a:r>
              <a:rPr lang="fa-IR" dirty="0">
                <a:solidFill>
                  <a:schemeClr val="tx1"/>
                </a:solidFill>
                <a:latin typeface="Showcard Gothic" panose="04020904020102020604" pitchFamily="82" charset="0"/>
                <a:cs typeface="B Nazanin" panose="00000400000000000000" pitchFamily="2" charset="-78"/>
              </a:rPr>
              <a:t>با 25 سال تدریس در پایه ی اول – مدرسه ی شاهد احمد مسیبی ناحیه ی یک </a:t>
            </a:r>
            <a:endParaRPr lang="fa-IR" dirty="0">
              <a:solidFill>
                <a:schemeClr val="tx1"/>
              </a:solidFill>
              <a:latin typeface="Showcard Gothic" panose="04020904020102020604" pitchFamily="8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3547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64023" y="928047"/>
            <a:ext cx="11682484" cy="6591870"/>
          </a:xfrm>
        </p:spPr>
        <p:txBody>
          <a:bodyPr>
            <a:norm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بازخورد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باید :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1- پیوسته باشد . یعنی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دانش آموزان در حین فرایند و فعالیت های یادگیری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بازخورد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دریافت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کنند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2- سودمند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 . یعنی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حاوی اطلاعاتی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 که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دانش آموز آگاه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شود چه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فعالیتی را انجام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دهد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3- بازخورد شفاهی از بازخورد کتبی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مؤثر تر است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4- دانش آموز در موقعیتی قرار گیرد که امکان درخواست و یاری برایش وجود داشته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 . نه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اینکه از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درخواست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کمک شرمنده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شود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5- بازخورد توصیفی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 . یعنی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برای دانش آموز قابل فهم و ساده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جمله های پیشنهادی برای یک بازخورد سازنده برای فعالیت دانش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آموز :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 دلبندم ! شما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موفق شده اید که امروز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درس ... به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خوبی انجام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دهید . آفرین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بر دست های توانای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 !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 نازنینم ! از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این که جمع و تفریق و ریاضی را با دقت انجام دادی لذت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بردم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 دختر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کوشا و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تلاشگرم ! درست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زیبا نوشتن شما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قابل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تقدیر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است .</a:t>
            </a: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235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77922"/>
            <a:ext cx="12050972" cy="6646460"/>
          </a:xfrm>
        </p:spPr>
        <p:txBody>
          <a:bodyPr>
            <a:norm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جملات پیشنهادی زیر به موفقیت کودک در مورد خاص اشاره می کند که نیازمند کمک و فعالیت خاصی دارد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دختر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خوبم ! در درس ... تلاش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کردی اما کمی باید دقت و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توجه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شما افزایش پیدا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کند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 دختر شادم ! امروز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مشق و املا را تمیز و زیبا نوشتی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اما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دندانه 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نشانه (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س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) را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باید درست 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بکشی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 زهرا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جان من از پیشرفت شما در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انجام ... لذت بردم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نکته :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آموزش و پرورش انسان مستقل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بار آوردن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یکی از مزایای ارزشیابی کیفی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توصیفی است که دانش آموز در حل تمرین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خود سامانی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خود کنترلی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او اتفاق می افتد و قوت های دانش آموز مورد توجه قرار می گیرد و او را به سوی موفقیت پیش می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برد . بازخورد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مثبت و مجاز سازنده و رشد دهنده کامل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است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62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967" y="696036"/>
            <a:ext cx="8857396" cy="6605517"/>
          </a:xfrm>
        </p:spPr>
        <p:txBody>
          <a:bodyPr>
            <a:norm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اهداف کلی برنامه ی درسی آموزش فارسی کلاس اول :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پایان سال دانش آموزان توانایی های زیر را کسب می کنند :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-درست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نشستن ، درست گوش دادن ، درست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فکرکردن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درست صحبت کردن را یاد بگیرند .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-مسئولیت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پذیر باشند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-متن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های ساده را بخوانند و بنویسند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-کلمات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تازه بسازند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-با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چند کلمه جمله بسازند و بنویسند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-مفهوم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صرفه جویی را درک کنند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-آفریده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های خدا را بشناسند و استفاده صحیح از آنها را بدانند و شکرگذاری کنند . </a:t>
            </a: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417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7334" y="609599"/>
            <a:ext cx="11346344" cy="6992203"/>
          </a:xfrm>
        </p:spPr>
        <p:txBody>
          <a:bodyPr>
            <a:norm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معلمان کلاس اول باید به دانش آموزان یاد دهند که  :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-دقیق ببینند ( تقویت دیداری ) 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( فقط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به دهان معلم نگاه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کنند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فقط کلمات را  یک بار ببینند . نگاهشان به اطراف یا دوستشان نباشد ، آن وقت نمی بینند . )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-دقیق گوش کنند ( تقویت شنیداری ) ، ( هر صدایی را موقع گوش دادن درس نشنوند . فقط صدای معلم را گوش کنند ، آن وقت کلمه را موقع املا جا می اندازند . و درس را یاد نمی گیرند . )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 -دقیق فکر کردن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تمرکز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حواس وحافظه  )  تا درست جواب دهند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این آموزش ها در نگاره ها انجام می شود . تدریس 10 نگاره در ماه مهر به پایان می رسد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اگر تا یک هفته از آبان طول بکشد اشکال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ندارد .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اگر ، درست نشستن و درست گوش دادن و درست نوشتن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... در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ماه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مهر دانش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آموز یاد گرفت معلم در تدریس نشانه ها موفق تر خواهد بود .  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آموزش نگاره ها مفاهیم راست ، چپ‌ ، بالا ، پایین ، جلو ، عقب ، وسط ، زیر ، رو ، داخل ، خارج و مفاهیم بهداشتی ، مذهبی ، عاطفی ، اجتماعی ، اخلاقی و ریاضی آموزش داده می شود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سلام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کردن ، خداحافظی کردن ، احترام گذاشتن ، ریختن زباله در سطل آشغال ، خوردن آب با لیوان شخصی و ... از مفاهیم نگاره ها می باشد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) 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تصاویر نگاره ها به بحث و مشورت که به صورت گروهی با همکلاسان انجام می شود . اولیاء نباید جلوتر از معلم نگاره ها را برای فرزندشان توضیح دهند . زیرا برای دانش آموزان خسته کننده و ملالت آور در کلاس خواهد بود . از نگاره 2 کلمات هم آغاز و هم پایان شروع می شود 2 کلمه که صدای اولشان مثل هم است مثل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آب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آزاده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) </a:t>
            </a: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791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18615"/>
            <a:ext cx="11846258" cy="6168787"/>
          </a:xfrm>
        </p:spPr>
        <p:txBody>
          <a:bodyPr>
            <a:normAutofit fontScale="90000"/>
          </a:bodyPr>
          <a:lstStyle/>
          <a:p>
            <a:pPr algn="r"/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 دانش آموز می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گوید :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صدای اول هر دو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آ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) شنیده می شود و دو کلمه که صدای آخر آنها مثل هم باشد مثل : ( کتاب و آب  )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صدای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آخر هر دو ( ب ) می باشد دانش آموزان 10 نگاره را به همین صورت با پرسش و پاسخ صداهای هم آغاز و هم پایان در کلمات نگاره را یاد می گیرند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32 حروف الفبا در 10 نگاره دانش آموز هجی یا تکرار می کند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از نگاره 2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دانش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آموز کلمات را با معلم  بخش می کند و با هر کلمه جمله می گوید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</a:t>
            </a:r>
            <a:b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کلمات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یک بخش ، دو بخشی ، و سه بخشی با دست زدن ، ضربه زدن روی میز ،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حرکت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دادن بدن به سمت راست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چپ 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از طرف معلم و دانش آموزان انجام می گیرد . مثال : ( رودخانه ) که 3 بار دست زده می شود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با تدریس هر نگاره 2 الی 3 صفحه کتاب مهارت های نوشتن را دانش آموز در کلاس روزی یک  صفحه می نویسد . بهتر است کتاب کار را معلم در کلاس یک ماه نگه دارد . تا اولیا متوجه شوند که کتاب کار را باید فرزندشان  باید در کلاس بنویسد نه در خانه . 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 کتاب فارسی از کل به جزء است . یعنی دانش آموز باید کل کلمات را فقط بخواند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تو حافظه اش نگه دارد . و در آزمون نگاره ها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به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یاد آورد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کلمه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را به تصویر خودش وصل کند . اجبار نمی کنیم تمام کلمات نگاره را دانش آموز حفظ کند . هدف تقویت حافظه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است .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آزمون هم اگر مشورتی هم انجام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دادند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ایرادی نیست . استرسی وارد نمی آوریم . ولی دانش آموزی که با دقت انجام می دهد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کارش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درست باشد امتیاز دارد . و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بازخورد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مثبت برایش نوشته می شود . و این آزمون بعد از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امضای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اولیا در پوشه نگه داری می شود . </a:t>
            </a:r>
            <a:r>
              <a:rPr lang="fa-IR" sz="2700" dirty="0" smtClean="0">
                <a:solidFill>
                  <a:schemeClr val="tx1"/>
                </a:solidFill>
              </a:rPr>
              <a:t/>
            </a:r>
            <a:br>
              <a:rPr lang="fa-IR" sz="2700" dirty="0" smtClean="0">
                <a:solidFill>
                  <a:schemeClr val="tx1"/>
                </a:solidFill>
              </a:rPr>
            </a:br>
            <a:r>
              <a:rPr lang="fa-IR" sz="2700" dirty="0">
                <a:solidFill>
                  <a:schemeClr val="tx1"/>
                </a:solidFill>
              </a:rPr>
              <a:t/>
            </a:r>
            <a:br>
              <a:rPr lang="fa-IR" sz="2700" dirty="0">
                <a:solidFill>
                  <a:schemeClr val="tx1"/>
                </a:solidFill>
              </a:rPr>
            </a:br>
            <a:r>
              <a:rPr lang="fa-IR" sz="2700" dirty="0" smtClean="0">
                <a:solidFill>
                  <a:schemeClr val="tx1"/>
                </a:solidFill>
              </a:rPr>
              <a:t/>
            </a:r>
            <a:br>
              <a:rPr lang="fa-IR" sz="2700" dirty="0" smtClean="0">
                <a:solidFill>
                  <a:schemeClr val="tx1"/>
                </a:solidFill>
              </a:rPr>
            </a:br>
            <a:r>
              <a:rPr lang="fa-IR" sz="2700" dirty="0">
                <a:solidFill>
                  <a:schemeClr val="tx1"/>
                </a:solidFill>
              </a:rPr>
              <a:t/>
            </a:r>
            <a:br>
              <a:rPr lang="fa-IR" sz="2700" dirty="0">
                <a:solidFill>
                  <a:schemeClr val="tx1"/>
                </a:solidFill>
              </a:rPr>
            </a:br>
            <a:r>
              <a:rPr lang="fa-IR" sz="2700" dirty="0" smtClean="0">
                <a:solidFill>
                  <a:schemeClr val="tx1"/>
                </a:solidFill>
              </a:rPr>
              <a:t/>
            </a:r>
            <a:br>
              <a:rPr lang="fa-IR" sz="27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49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1600597" cy="6550925"/>
          </a:xfrm>
        </p:spPr>
        <p:txBody>
          <a:bodyPr>
            <a:normAutofit fontScale="90000"/>
          </a:bodyPr>
          <a:lstStyle/>
          <a:p>
            <a:pPr algn="r"/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ولی در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کتاب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مهارت های نوشتن از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جزء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به کل است .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یعنی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باید کلمه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را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اول بخش و صدا کشی کنند ،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بعد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با هجی کردن ، کلمه را بنویسند . 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املا و مشق از کتاب مهارت های نوشتن می باشد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 کلمات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تصویری را با توجه به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تصویر صدای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اول یا وسط یا آخر جا خالی گذاشته شده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کامل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می کنند . 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املا از ماه آبان بعد از نشانه ی دال از خط های زمینه کتاب کار معلم املا می گوید . البته بعد از نشانه ی (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 )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می توان املا گفت . و فقط یک جمله گفته می شود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( 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بابا آب !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) واین جمله را به صورت شکلک می توان به بچه ها آموزش داد .1- جمله ی تعجبی  که با دهان باز وچشم بازمعلم فقط  چهره را  برای دانش آموز روی تابلو نقاشی می کند .2- جمله ی عاطفی . که معلم با چهره ی لبخند جمله را معرفی می کند .3- جمله ی ترس  . که با نشان دادن نقاشی ویا جمله ی گفتن بابا آب ریخت یا آب زیاد (دیدن باران سیل ) سه جمله برای بابا آب معرفی می شود .ومی تواند معلم در همین آغاز جمله ی بابا آب انواع جمله را برای دانش آموزان بیان کند .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وقتی تمام حروف یا نشانه خط زمینه ی فارسی روشن شد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آن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وقت می تواند مشق یا املا گفته شود . در هفته دو روز املا گفته می شود و حتما اولیا هر روز باید در منزل به دلبندشان املا بگویند . 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979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3207"/>
            <a:ext cx="12050972" cy="6687402"/>
          </a:xfrm>
        </p:spPr>
        <p:txBody>
          <a:bodyPr>
            <a:norm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هر جایی از کتاب مهارت نوشتن خواست از درس بنویسید ، معلم از دانش آموزان می خواهد که بچه ها کتاب فارسی را باز کنید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از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خط های زمینه ی کتاب زیبا بنویسید .  درس تاب  ، درس ایران دانش آموزان  از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کتاب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فارسی جلسه ی سوم صدای ( ای ) از کتاب فارسی مشق می کنند . و هر جایی که کتاب کار خواسته شده  از درس بنویس : یعنی اینکه باید از کتاب فارسی بنویسد . درس در بازار علامت ( تشدید ) بعد از تدریس دانش آموزان صفحه ی اول را مشق می نویسند و جلسه ی دوم و سوم از کتاب فارسی مشق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املا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می نویسند . تا زمانی که دانش اموز سه صفحه از کتاب کار را ننوشته باشد معلم نباید املا از آن درس بگوید به جای املای دفتر می تواند دیکته ی تصویری آماده کند به صورت فتو آزمون بگیرد .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درست مشق کردن : معلمان و اولیاء باید دقت داشته باشند که کودک مداد را درست در دست و انگشتان خود بگیرد . طوری که انگشت شست سمت چپ مداد و انگشت اشاره سمت راست مداد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 .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مداد به انگشت وسطی تکیه بدهد .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انگشت وسطی 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بالش مداد است و نوک مداد روی آن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بخوابد . )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مداد را خیلی بالا و یا خیلی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پایین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تراش زده را نگیرد . دقت کنند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دانش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آموز به نوک مداد فشار نیاورد و موقع نوشتن کلمات دانش آموزانی که به نوک مداد فشار می  آورند و علامت نوشته ها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صفحات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بعد دفتر دیده می شود . برای رفع این مشکل بهتر است روی یک پا بایستند ، بازی لی لی کنند ، روی نیمکت طوری بنشینند که کف پا ها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روی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زمین باشد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روی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یک خط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راه بروند . </a:t>
            </a: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4481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30155"/>
            <a:ext cx="11928142" cy="5936777"/>
          </a:xfrm>
        </p:spPr>
        <p:txBody>
          <a:bodyPr>
            <a:normAutofit fontScale="90000"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بعضی از اختلالات نوشتن دانش آموز :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دانش آموزانی که خط زمینه را رعایت نمی کنند باید مفاهیم چپ و راست تمرین بیشتری داده شود برای تقویت دقت دانش آموزان بازی دارت ، انداختن توپ داخل سطل از فاصله های مختلف ، پرتاب توپ داخل حلقه بسکتبال ، بازی تنیس ، انجام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.برای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تقویت چشم راست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چپ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کاغذ </a:t>
            </a:r>
            <a:r>
              <a:rPr lang="en-US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A4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را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به اندازه ی چشم سوراخ کرده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کلماتی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که دانش آموز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نوشتن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املا مشکل دارد و غلط می نویسد ، روی کارت نوشته و از داخل بریده 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کاغذ 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اول با چشم راست بعد با چشم چپ بخواند این کار باعث تقویت دیداری هر دو چشم کودک می شود . کلمه را در هوا ، روی سینی آرد بنویسد یا با خمیر بازی آن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کلمه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یا نشانه را درست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کند . این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کار باعث می شود کل کلمه یا نشانه وارد حافظه دراز مدت شود و فراموش نکند . معمولا بچه های دست ورز با این روش سریع تر یاد می گیرند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آن گونه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کودکان تا خودشان نسازند یاد نمی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گیرند . 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زاویه ی دست موقع نوشتن باید به حالت زاویه تند باشد . معلمان و اولیاء باید دقت داشته باشند که دانش آموز دستش را زیاد باز نکند و یا بازو را به پهلو نچسباند . اگر بازو را به بدن بچسباند بد خط و کند نویس می شود و اگر بازو را خیلی باز کند بد خط می نویسد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دانش آموزانی که در نوشتن حروف دندانه دار دندانه را کم و یا زیاد می گذراند و نقطه یادشان می رود این کودکان باید در پرتاب کردن توپ به داخل سطل و یا داخل اشکال هندسی ( مثلث ، مربع ، مستطیل ، دایره )  پرتاب کنند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این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کار باعث تقویت تمرکز و دیداری می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.بهتر است آموزگار کلاس تمام راهکارها را به صورت فتو در اختیار اولیا قرار دهد تا در منزل هم با فرزندشان در صورت مشاهده ی مشکل تمرین وتکرار کنند . تا هر چه سریعتر با همکاری معلم واولیا اختلالات نوشتن حل گردد . </a:t>
            </a: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3178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5534" y="2483890"/>
            <a:ext cx="10923263" cy="3575715"/>
          </a:xfrm>
        </p:spPr>
        <p:txBody>
          <a:bodyPr>
            <a:normAutofit/>
          </a:bodyPr>
          <a:lstStyle/>
          <a:p>
            <a:pPr algn="r"/>
            <a: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  <a:t>بهتر است آخر آزمون اهداف آموزشی و اهداف عملکردی با توجه به 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ترتیب </a:t>
            </a:r>
            <a: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  <a:t>سوالات  داده شده  به صورت جدول طراحی شود .و ارزشیابی هر سوال 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</a:t>
            </a:r>
            <a: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  <a:t>ستون خودش مشخص شود . تا اولیا در جریان فعالیت  فرزندشان قرار گیرند </a:t>
            </a:r>
            <a:r>
              <a:rPr lang="fa-IR" sz="2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ونقاط </a:t>
            </a:r>
            <a:r>
              <a:rPr lang="fa-IR" sz="2200" dirty="0">
                <a:solidFill>
                  <a:schemeClr val="tx1"/>
                </a:solidFill>
                <a:cs typeface="B Nazanin" panose="00000400000000000000" pitchFamily="2" charset="-78"/>
              </a:rPr>
              <a:t>ضعف یا قوت دلبندشان را ببینند . </a:t>
            </a:r>
            <a:endParaRPr lang="fa-IR" sz="2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2200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1069" y="368489"/>
            <a:ext cx="9827604" cy="605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22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799" y="259307"/>
            <a:ext cx="11032446" cy="7670041"/>
          </a:xfrm>
        </p:spPr>
        <p:txBody>
          <a:bodyPr>
            <a:noAutofit/>
          </a:bodyPr>
          <a:lstStyle/>
          <a:p>
            <a:pPr algn="r"/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موضوع : جلسه ی اولیا با معلم کلاس  قبل از ورود  دلبندشان به مدرسه و قبل از جشن شکوفه ها بر گزار می شود</a:t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.وباید به صورت فتو به اولیا داده شود .تا  نگران فرزندشان نباشند .</a:t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کودکی که برای اولین بار از خانه و خانواده جدا شده و مدتی را در مدرسه به سر می برد باید ترتیبی اتخاذ کنیم که ارتباطات با پدر و مادر و معلم و محیط تحصیل و سکونت او از هر لحاظ با هم در تعامل باشد . به این منظور توجه به موارد زیر از سوی شما اولیای گرامی لازم و ضروری می دانیم .</a:t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1- به موقع بخوابد و یک ساعت قبل از مدرسه بیدار شود . ( حداقل 8 ساعت ، حداکثر 10 شب بخوابد . )</a:t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2- فرزندتان را به خوردن صبحانه عادت دهید . و لقمه داده شود . و میوه را برش داده و در ظرف در بسته با خود بیاورد . تنقلاتی مثل چیپس ، پفک و لواشک در کیف نباشد .</a:t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3-در روز های آغازین مدرسه جای نشستن فرزندتان در کلاس حساس نباشید . اجازه دهید آموزگار با توجه به توانایی و شناسایی و با توجه به قد و مراقبت های ویژه ، جایگاه را مشخص کند .</a:t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4- اگر همراه کودک به مدرسه می آیید صبح ها 7:30 حاضر شوید و همچنین در ساعت پایانی نیز برای بردن فرزندتان به موقع حاضر تا استرس و نگرانی برای فرزندتان پیش نیاید .</a:t>
            </a:r>
            <a:b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850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09" y="609599"/>
            <a:ext cx="10590663" cy="5613779"/>
          </a:xfrm>
        </p:spPr>
        <p:txBody>
          <a:bodyPr>
            <a:normAutofit/>
          </a:bodyPr>
          <a:lstStyle/>
          <a:p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386584"/>
              </p:ext>
            </p:extLst>
          </p:nvPr>
        </p:nvGraphicFramePr>
        <p:xfrm>
          <a:off x="2032000" y="719666"/>
          <a:ext cx="8128000" cy="620509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37084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انتظارات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خیلی خوب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خوب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قابل قبول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نیاز به تلاش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1- نام هر تصویر را به درستی می نویسد 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a-I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2- جدول ترکیب را به درسی انجام می دهد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.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3-بخش وصداهای هر کلمه را در جدول به درستی می نویسد . 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4- جمله ها را با کلمه ی مناسب کامل می کند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.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5- کلمات در هم ریخته را مرتب می کند .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6-  –ِ ربط وِیِ میانجی را در کلمات درست درست بکار می برد</a:t>
                      </a:r>
                      <a:endParaRPr lang="fa-I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7- با کلمات داده شده جمله می نویسد .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  <a:tr h="370840">
                <a:tc gridSpan="5">
                  <a:txBody>
                    <a:bodyPr/>
                    <a:lstStyle/>
                    <a:p>
                      <a:r>
                        <a:rPr lang="fa-IR" sz="1200" dirty="0" smtClean="0"/>
                        <a:t>بازخورد آموزگار:..............................      مهربانم ! </a:t>
                      </a:r>
                      <a:r>
                        <a:rPr lang="fa-IR" sz="1200" smtClean="0"/>
                        <a:t>با دقت ببین وهجی بکن وبنویس .آفرین !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9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94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675" y="0"/>
            <a:ext cx="85571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55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993" y="2301922"/>
            <a:ext cx="8596668" cy="1320800"/>
          </a:xfrm>
        </p:spPr>
        <p:txBody>
          <a:bodyPr/>
          <a:lstStyle/>
          <a:p>
            <a:pPr algn="r"/>
            <a: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  <a:t>با تشکر،  ناهید نوروزی  آموزگار پایه اول </a:t>
            </a:r>
            <a:b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</a:br>
            <a:r>
              <a:rPr lang="fa-IR" dirty="0" smtClean="0">
                <a:solidFill>
                  <a:schemeClr val="tx2"/>
                </a:solidFill>
                <a:cs typeface="B Nazanin" panose="00000400000000000000" pitchFamily="2" charset="-78"/>
              </a:rPr>
              <a:t>مدرسه ی شهید احمد مسیبی (شاهد ناحیه ی یک رشت ) </a:t>
            </a:r>
            <a:endParaRPr lang="fa-IR" dirty="0">
              <a:solidFill>
                <a:schemeClr val="tx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714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18532"/>
            <a:ext cx="8596668" cy="1320800"/>
          </a:xfrm>
        </p:spPr>
        <p:txBody>
          <a:bodyPr>
            <a:no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5- به حرف های دلبندتان در راه بازگشت به منزل با علاقه گوش کنید ، این کار نشانه ی احترام و شخصیت دادن به فرزندتان هست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6- فرزندتان را قبل از آمدن به مدرسه به دستشویی بفرستید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7-اگر قرار هست هزینه ای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از جانب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شما به مدرسه پرداخت شود آن را داخل پاکت قرار داده و نام فرزندتان را روی آن بنویسید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از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او بخواهید پاکت را به معلم مربوطه تحویل دهد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8- اگر احساس می کنید که فرزندتان از رفتن به مدرسه بیم دارد با او صحبت کنید و به او اطمینان دهید که جای هیچ نگرانی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نیست .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با گفتن خاطرات خوب از دوران تحصیل خودتان او را دلگرم کنید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9- فرزندتان را عادت دهید که بهداشت فردی و اجتماعی را رعایت کند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(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گرفتن ناخن ، شستن دست ، نخوردن خوراکی از روی زمین و از خوراکی خودش استفاده کند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)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10-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بسیاری از مشکلات  و عقب افتادگی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درسی بخصوص در پایه اول به دلیل غیبت دانش آموزان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است . بنابراین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از غیبت غیر موجه به دلیل مهمانی و مسافرت بپرهیزید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11- از کم جلوه دادن اهمیت تحصیل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کسب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دانش حتی در قالب شوخی جدا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خودداری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کنید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12- در طول سال ارتباط خود با مدرسه و معلمان حفظ کنید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در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جلسات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یاددهی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یادگیری فرزندتان حتما شرکت کنید تا در جریان فعالیت درسی باشید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8374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0125" y="136478"/>
            <a:ext cx="12132859" cy="6523629"/>
          </a:xfrm>
        </p:spPr>
        <p:txBody>
          <a:bodyPr>
            <a:normAutofit/>
          </a:bodyPr>
          <a:lstStyle/>
          <a:p>
            <a:pPr algn="r"/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13- در صورت مراجعه به مدرسه جهت اطلاع از وضعیت درسی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رفتاری فرزندتان اول به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دفتر مدرسه مراجعه کنید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از مراجعه مستقیم به کلاس درس جهت صحبت کردن با معلم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خودداری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نمایید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چرا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که باعث اختلال و وقفه در تدریس ، گرفتن وقت و بی نظمی کلاس دانش آموزان می شود 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14- جایگاه با اهمیت معاونان را به فرزندتان گوشزد کنید و به او بگویید به توصیه های معاون مدرسه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گوش کند 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15- به فرزندتان از همین کلاس اول مسـِولیت دهید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مثال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: کفش هایش را در جا کفشی قراردهد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موهایش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را شانه کند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لباسهایش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را مرتب کند 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16- از اولین روز مدرسه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زمان بندی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مشخصی را جهت انجام تکالیف منزل برای فرزندتان در نظر بگیرید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(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انجام تکالیف منزل به ساعات آخر شب و وقت خوابیدن موکول نکنید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زمان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برای انجام مشق 5 خط باید حداکثر 10 دقیقه باشد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( موقع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نوشتن حواسش به اطراف و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دورو برش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نباشد و با چیز دیگری بازی نکند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تلویزیون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موقع مشق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درس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خواندن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... خاموش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باشد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تکالیف زیاد تر به کودک داده نشود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)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17- یک پوشه در منزل داشته باشید تا ورقه های اضافی را در منزل نگه داری کنید و روند پیشرفت را مقایسه کنید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پیک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هفته در منزل نگه داری شود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ورقه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ی آزمون را بعد از بررسی امضا و در کیف دانش آموز قرار داده و به دلبندتان بگویید تا به معلم تحویل دهد تا در پوشه ی کار مدرسه قرار گیرد .</a:t>
            </a: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205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038" y="254758"/>
            <a:ext cx="10431944" cy="6603242"/>
          </a:xfrm>
        </p:spPr>
        <p:txBody>
          <a:bodyPr>
            <a:no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18- اگر اختلاف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سلیقه چیز طبیعی است .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جلوی دلبندتان از معلم بد گویی نکنید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بهتر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است با معلم کلاس صحبت کنید تا اختلاف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نظر ها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بر طرف گردد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.هر معلم روش خاص خودش را دارد . لطفا از مقایسه کردن دو کلاس یا دانش آموز بپرهیزید .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19- هفته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ای 3 نگاره در هفته تدریس می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بنابراین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ماه مهر نگاره 10 به اتمام می رسد هر نگاره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فارسی  که درس داده شد دو الی سه صفحه از کتاب مهارت های نوشتن ، دانش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آموز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در کلاس می نویسد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قبل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از نوشتن روی هوا با انگشت اشاره می نویسد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معلم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روی تابلو می نویسد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بعد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از بچه ها می خواهد که اول نقطه چین رو کامل کنند طوری که نوک مداد خارج یا داخل نقطه چین نکشد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بعد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خط زمینه ی اول را پر رنگ کنند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وخط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های دیگر را مثل سرمشق که تمرین کردند بنویسند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موقع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مشق کردن دقت شود که حرکت شکل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حرکت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مداد روی خط زمینه درست باشد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غلط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ننویسند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اولیا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هم در منزل موقع مشق فرزندشان باید جلوی او بنشینند تا درست شکل داده شده را بنویسد . 50 درصد کار در آموزش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یادگیری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نگاره هاست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چون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هماهنگی دست و چشم باید تقویت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مهارت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دست ورزی ، نوشتن ، گوش دادن ، فکرکردن ، درست نشستن ، درست جواب دادن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جمله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گفتن با کلمات 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صدا های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هم آغاز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هم پایان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انجام می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دانش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آموز خیلی خوب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نگاره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ها مشخص می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اگر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بعد از یک ماه آموزش در نوشتن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دقت کردن ... مشکل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داشت به احتمال زیاد در نوشتن مشق نشانه ها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املا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با مشکل مواجعه می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پس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آموزش نگاره ها را جدی بگیرید . 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20-در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هر شرایطی به کودک اطمینان خاطر بدهید که خانم معلم در مدرسه نگران توست .</a:t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fa-IR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1030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69" y="914399"/>
            <a:ext cx="11491415" cy="5786651"/>
          </a:xfrm>
        </p:spPr>
        <p:txBody>
          <a:bodyPr>
            <a:normAutofit/>
          </a:bodyPr>
          <a:lstStyle/>
          <a:p>
            <a:pPr algn="r"/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21- کتاب ها را طبق برنامه در کیف دانش آموز قرار دهید 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22-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از حل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تمرین و مشق و تکالیف فرزندتان به منظور کمک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خودداری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کنید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فقط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نقش راهنما را ایفا کنید 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23- جلد کتاب ها شفاف باشد تا دانش آموز روی کتاب را کامل رویت کند . و در پیدا کردن کتاب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دچار مشکل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و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سردرگمی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نشود 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24- از خرید لوازم تحریر فانتزی خودداری کنید . این کار باعث جلب توجه دوستان و حواس پرتی می شود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b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ابزار وسایل کمک آموزشی که تهیه می کنید همه باید با بر چسب نام ونام خانوادگی دانش آموز باشد .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25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-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کنترل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بررسی و رفع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اشکال تمرینات کتاب ریاضی و فارسی کتاب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مهارت های 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نوشتن در کلاس انجام می شود .  به همراه با تاریخ تذکر :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 پس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دانش آموز تمرین ریاضی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فارسی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را در کلاس می نویسد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معلم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بررسی می کند در خانه درس ها جلوتر انجام داده نشود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این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کار باعث خستگی دانش آموز در کلاس شده و به درس گوش نمی دهد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اجازه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هم نمی دهد که بغل دستی دقت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گوش دهد . چون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که می گوید من نوشتم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باید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آزاد باشم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... )</a:t>
            </a: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368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981" y="705135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26- مقوله های رتبه بندی ارزشیابی دانش آموزان :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خیلی خوب : دانش آموزی که همیشه بدون غلط می نویسد و پاسخ گو است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به تمام اهداف مورد نظر معلم دست یافته و تکالیفش را کامل انجام داده و اشتباه های محدودی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دارد .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خوب : دانش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آموز اکثر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وقت ها پاسخ گو است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انتظارات معلم را بر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آورده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می سازد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ولی اشتباهات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او دو سه مورد می باشد 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قابل قبول : دانش آموز به طور متوسط به اهداف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انتظارات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مورد نظر معلم دست یافته باشد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پیام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را با مکث و درنگ دریافت می کند  .</a:t>
            </a:r>
            <a:b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نیاز به تلاش بیشتر : دانش آموز برای انجام فعالیت ها نیاز به کمک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راهنمایی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از طرف معلم دارد . و تنهایی قادر به پاسخ گویی و انجام تکالیف  نمی باشد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اگر </a:t>
            </a:r>
            <a:r>
              <a:rPr lang="fa-IR" sz="2700" dirty="0">
                <a:solidFill>
                  <a:schemeClr val="tx1"/>
                </a:solidFill>
                <a:cs typeface="B Nazanin" panose="00000400000000000000" pitchFamily="2" charset="-78"/>
              </a:rPr>
              <a:t>چند بار املا را نتوانست بنویسد ، حتما از طریق مدرسه به مشاوره اختلالات یادگیری مراجعه شود </a:t>
            </a: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b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700" dirty="0" smtClean="0">
                <a:solidFill>
                  <a:schemeClr val="tx1"/>
                </a:solidFill>
                <a:cs typeface="B Nazanin" panose="00000400000000000000" pitchFamily="2" charset="-78"/>
              </a:rPr>
              <a:t>« با تشکر ناهید نوروزی معلم کلاس » </a:t>
            </a:r>
            <a:r>
              <a:rPr lang="fa-IR" sz="2400" dirty="0" smtClean="0">
                <a:solidFill>
                  <a:schemeClr val="tx1"/>
                </a:solidFill>
              </a:rPr>
              <a:t/>
            </a:r>
            <a:br>
              <a:rPr lang="fa-IR" sz="2400" dirty="0" smtClean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61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7777" y="1624084"/>
            <a:ext cx="961307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800" dirty="0">
                <a:latin typeface="+mj-lt"/>
                <a:ea typeface="+mj-ea"/>
                <a:cs typeface="B Nazanin" panose="00000400000000000000" pitchFamily="2" charset="-78"/>
              </a:rPr>
              <a:t>ارزشیابی کیفی : </a:t>
            </a:r>
            <a:endParaRPr lang="fa-IR" sz="2800" dirty="0" smtClean="0">
              <a:latin typeface="+mj-lt"/>
              <a:ea typeface="+mj-ea"/>
              <a:cs typeface="B Nazanin" panose="00000400000000000000" pitchFamily="2" charset="-78"/>
            </a:endParaRPr>
          </a:p>
          <a:p>
            <a:endParaRPr lang="fa-IR" sz="2800" dirty="0">
              <a:latin typeface="+mj-lt"/>
              <a:ea typeface="+mj-ea"/>
              <a:cs typeface="B Nazanin" panose="00000400000000000000" pitchFamily="2" charset="-78"/>
            </a:endParaRPr>
          </a:p>
          <a:p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اجرای </a:t>
            </a:r>
            <a:r>
              <a:rPr lang="fa-IR" sz="2400" dirty="0">
                <a:latin typeface="+mj-lt"/>
                <a:ea typeface="+mj-ea"/>
                <a:cs typeface="B Nazanin" panose="00000400000000000000" pitchFamily="2" charset="-78"/>
              </a:rPr>
              <a:t>ارزشیابی مستمر نوبت اول و دوم که هدف آن اعتلای سطح کیفی یاددهی و یادگیری </a:t>
            </a:r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است . در </a:t>
            </a:r>
            <a:r>
              <a:rPr lang="fa-IR" sz="2400" dirty="0">
                <a:latin typeface="+mj-lt"/>
                <a:ea typeface="+mj-ea"/>
                <a:cs typeface="B Nazanin" panose="00000400000000000000" pitchFamily="2" charset="-78"/>
              </a:rPr>
              <a:t>مدارس اگر هر دانش آموز با خودش مقایسه شود رشد خواهد کرد و به توانایی های خود واقف شده و آنچه که هست لذت می </a:t>
            </a:r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برد . </a:t>
            </a:r>
            <a:r>
              <a:rPr lang="fa-IR" sz="2400" dirty="0">
                <a:latin typeface="+mj-lt"/>
                <a:ea typeface="+mj-ea"/>
                <a:cs typeface="B Nazanin" panose="00000400000000000000" pitchFamily="2" charset="-78"/>
              </a:rPr>
              <a:t>و این احساس لذت منجر به احساس شادمانی از حضور در مدرسه خواهد </a:t>
            </a:r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بود . در </a:t>
            </a:r>
            <a:r>
              <a:rPr lang="fa-IR" sz="2400" dirty="0">
                <a:latin typeface="+mj-lt"/>
                <a:ea typeface="+mj-ea"/>
                <a:cs typeface="B Nazanin" panose="00000400000000000000" pitchFamily="2" charset="-78"/>
              </a:rPr>
              <a:t>جریان ارزشیابی مستمر هر دانش آموز با خودش مقایسه می </a:t>
            </a:r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شود . و </a:t>
            </a:r>
            <a:r>
              <a:rPr lang="fa-IR" sz="2400" dirty="0">
                <a:latin typeface="+mj-lt"/>
                <a:ea typeface="+mj-ea"/>
                <a:cs typeface="B Nazanin" panose="00000400000000000000" pitchFamily="2" charset="-78"/>
              </a:rPr>
              <a:t>قیاس او با سایر دانش آموزان مد نظر نمی </a:t>
            </a:r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باشد . این </a:t>
            </a:r>
            <a:r>
              <a:rPr lang="fa-IR" sz="2400" dirty="0">
                <a:latin typeface="+mj-lt"/>
                <a:ea typeface="+mj-ea"/>
                <a:cs typeface="B Nazanin" panose="00000400000000000000" pitchFamily="2" charset="-78"/>
              </a:rPr>
              <a:t>نوع ارزشیابی باعث پیشرفت و افزایش کیفیت جریان یاددهی و یادگیری می </a:t>
            </a:r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شود . و </a:t>
            </a:r>
            <a:r>
              <a:rPr lang="fa-IR" sz="2400" dirty="0">
                <a:latin typeface="+mj-lt"/>
                <a:ea typeface="+mj-ea"/>
                <a:cs typeface="B Nazanin" panose="00000400000000000000" pitchFamily="2" charset="-78"/>
              </a:rPr>
              <a:t>اعتماد به نفس دانش آموز را افزایش می دهد و محیط امن عاطفی و روانی را تجربه می </a:t>
            </a:r>
            <a:r>
              <a:rPr lang="fa-IR" sz="2400" dirty="0" smtClean="0">
                <a:latin typeface="+mj-lt"/>
                <a:ea typeface="+mj-ea"/>
                <a:cs typeface="B Nazanin" panose="00000400000000000000" pitchFamily="2" charset="-78"/>
              </a:rPr>
              <a:t>کند .</a:t>
            </a:r>
            <a:endParaRPr lang="fa-IR" sz="2400" dirty="0">
              <a:latin typeface="+mj-lt"/>
              <a:ea typeface="+mj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2338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4967"/>
            <a:ext cx="11887200" cy="6858000"/>
          </a:xfrm>
        </p:spPr>
        <p:txBody>
          <a:bodyPr>
            <a:noAutofit/>
          </a:bodyPr>
          <a:lstStyle/>
          <a:p>
            <a:pPr algn="r"/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اگر رفتار معلم منجر به بهبود یادگیری دانش آموز شود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مهم ترین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اقدام در خصوص تعلیم و تربیت وی انجام داده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است . برعکس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اگر معلم کودک را در مسیر یادگیری قرار ندهد و رهنمود های لازم را برای پیشرفت ارائه ندهد و سلامت روانی کودک را به خطر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بیندازد ، دانش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آموز اعتماد به نفس را از دست می دهد .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مثال : ( بازخورد ، تو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اصلا هیچی بلد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نیستی ! )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کاربرد مقیاس های رتبه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ای : ( خیلی خوب ، خوب ، قابل قبول ، نیاز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به آموزش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مجدد ) در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فرایند آموزش و پرورش بر روی آثار و فعالیت های فرایندی دانش آموزان ممنوع می باشد . و به جای این مقیاس ها معلم باید از بازخورد توصیفی استفاده کند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 بعضی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از بازخورد ها در ارزشیابی توصیفی کودک را در مسیر یادگیری قرار نمی دهد و نوعی خوش بینی بیش از حد به وجود می آورد که ممکن است تلاش کودک را کاهش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دهد . مثلا : ( آفرین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دختر و پسر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باهوشم ! یا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تو همیشه موفق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هستی ! ) در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آموزش و پرورش معلم وظیفه دارد به صفات اکتسابی بچه ها توجه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کند . مثال : ( پسر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یا دختر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خوبم ! با ادبم ! دختر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کوشا و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تلاشگرم ! و ... ) صفاتی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است که در دانش آموز بروز می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کند . باهوش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جز صفات ذاتی است و این بازخورد رتبه ای و کلی و زبان گویایی برای برقراری ارتباط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ندارد . بازخورد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توصیفی در ارزشیابی مداد کاغذی باید به گونه ای باشد که به دانش آموز کمک کند تا خطا و اشتباهاتش را کاهش و وظایف و تکالیفش را با دقت بیشتر انجام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دهد . جملات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نمی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توانی ! نمی تواند ! همیشه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اشتباه می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کنی ! همیشه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ناقص می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نویسی ! کثیف </a:t>
            </a: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و نامرتب است ! در اعتماد به نفس دانش آموز نقصی وارد می کند . و نباید به کار برد . به هر برچسبی که منجر به برداشت منفی از توانایی ها و قابلیت های دانش آموز شود نباید به کار برد باید توجه داشت بازخورد های افراطی نقش مخربی در شخصیت کودک </a:t>
            </a:r>
            <a:r>
              <a:rPr lang="fa-IR" sz="24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دارد .</a:t>
            </a:r>
            <a:r>
              <a:rPr lang="fa-IR" sz="2400" dirty="0">
                <a:solidFill>
                  <a:schemeClr val="tx1"/>
                </a:solidFill>
              </a:rPr>
              <a:t/>
            </a:r>
            <a:br>
              <a:rPr lang="fa-IR" sz="2400" dirty="0">
                <a:solidFill>
                  <a:schemeClr val="tx1"/>
                </a:solidFill>
              </a:rPr>
            </a:br>
            <a:endParaRPr lang="fa-I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0040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378</TotalTime>
  <Words>802</Words>
  <Application>Microsoft Office PowerPoint</Application>
  <PresentationFormat>Widescreen</PresentationFormat>
  <Paragraphs>40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B Nazanin</vt:lpstr>
      <vt:lpstr>B Titr</vt:lpstr>
      <vt:lpstr>Calibri</vt:lpstr>
      <vt:lpstr>Showcard Gothic</vt:lpstr>
      <vt:lpstr>Tahoma</vt:lpstr>
      <vt:lpstr>Trebuchet MS</vt:lpstr>
      <vt:lpstr>Wingdings 3</vt:lpstr>
      <vt:lpstr>Facet</vt:lpstr>
      <vt:lpstr>به نام خالق زیبایی ها و ...  موضوعات :  تجربیات برتر  1- آنچه معلمان پایه ی اول باید بدانند .......  2- سخنی با اولیا دانش آموزان کلاس اول ، در گام سوم قبل از ورود به مدرسه . آموزگار : ناهید نوروزی معلم پایه ی اول   با 25 سال تدریس در پایه ی اول – مدرسه ی شاهد احمد مسیبی ناحیه ی یک </vt:lpstr>
      <vt:lpstr>  موضوع : جلسه ی اولیا با معلم کلاس  قبل از ورود  دلبندشان به مدرسه و قبل از جشن شکوفه ها بر گزار می شود .وباید به صورت فتو به اولیا داده شود .تا  نگران فرزندشان نباشند .  کودکی که برای اولین بار از خانه و خانواده جدا شده و مدتی را در مدرسه به سر می برد باید ترتیبی اتخاذ کنیم که ارتباطات با پدر و مادر و معلم و محیط تحصیل و سکونت او از هر لحاظ با هم در تعامل باشد . به این منظور توجه به موارد زیر از سوی شما اولیای گرامی لازم و ضروری می دانیم .  1- به موقع بخوابد و یک ساعت قبل از مدرسه بیدار شود . ( حداقل 8 ساعت ، حداکثر 10 شب بخوابد . ) 2- فرزندتان را به خوردن صبحانه عادت دهید . و لقمه داده شود . و میوه را برش داده و در ظرف در بسته با خود بیاورد . تنقلاتی مثل چیپس ، پفک و لواشک در کیف نباشد . 3-در روز های آغازین مدرسه جای نشستن فرزندتان در کلاس حساس نباشید . اجازه دهید آموزگار با توجه به توانایی و شناسایی و با توجه به قد و مراقبت های ویژه ، جایگاه را مشخص کند . 4- اگر همراه کودک به مدرسه می آیید صبح ها 7:30 حاضر شوید و همچنین در ساعت پایانی نیز برای بردن فرزندتان به موقع حاضر تا استرس و نگرانی برای فرزندتان پیش نیاید . </vt:lpstr>
      <vt:lpstr>5- به حرف های دلبندتان در راه بازگشت به منزل با علاقه گوش کنید ، این کار نشانه ی احترام و شخصیت دادن به فرزندتان هست . 6- فرزندتان را قبل از آمدن به مدرسه به دستشویی بفرستید . 7-اگر قرار هست هزینه ای از جانب شما به مدرسه پرداخت شود آن را داخل پاکت قرار داده و نام فرزندتان را روی آن بنویسید و از او بخواهید پاکت را به معلم مربوطه تحویل دهد . 8- اگر احساس می کنید که فرزندتان از رفتن به مدرسه بیم دارد با او صحبت کنید و به او اطمینان دهید که جای هیچ نگرانی نیست . و با گفتن خاطرات خوب از دوران تحصیل خودتان او را دلگرم کنید . 9- فرزندتان را عادت دهید که بهداشت فردی و اجتماعی را رعایت کند . ( گرفتن ناخن ، شستن دست ، نخوردن خوراکی از روی زمین و از خوراکی خودش استفاده کند . ) 10- بسیاری از مشکلات  و عقب افتادگی درسی بخصوص در پایه اول به دلیل غیبت دانش آموزان است . بنابراین از غیبت غیر موجه به دلیل مهمانی و مسافرت بپرهیزید . 11- از کم جلوه دادن اهمیت تحصیل و کسب دانش حتی در قالب شوخی جدا خودداری کنید . 12- در طول سال ارتباط خود با مدرسه و معلمان حفظ کنید . در جلسات یاددهی و یادگیری فرزندتان حتما شرکت کنید تا در جریان فعالیت درسی باشید .  </vt:lpstr>
      <vt:lpstr>13- در صورت مراجعه به مدرسه جهت اطلاع از وضعیت درسی و رفتاری فرزندتان اول به دفتر مدرسه مراجعه کنید . و از مراجعه مستقیم به کلاس درس جهت صحبت کردن با معلم خودداری نمایید . چرا که باعث اختلال و وقفه در تدریس ، گرفتن وقت و بی نظمی کلاس دانش آموزان می شود . 14- جایگاه با اهمیت معاونان را به فرزندتان گوشزد کنید و به او بگویید به توصیه های معاون مدرسه گوش کند  . 15- به فرزندتان از همین کلاس اول مسـِولیت دهید . مثال : کفش هایش را در جا کفشی قراردهد . موهایش را شانه کند . لباسهایش را مرتب کند . 16- از اولین روز مدرسه زمان بندی مشخصی را جهت انجام تکالیف منزل برای فرزندتان در نظر بگیرید . ( انجام تکالیف منزل به ساعات آخر شب و وقت خوابیدن موکول نکنید . زمان برای انجام مشق 5 خط باید حداکثر 10 دقیقه باشد . ( موقع نوشتن حواسش به اطراف و دورو برش نباشد و با چیز دیگری بازی نکند . تلویزیون موقع مشق و درس خواندن و ... خاموش باشد و تکالیف زیاد تر به کودک داده نشود . ) 17- یک پوشه در منزل داشته باشید تا ورقه های اضافی را در منزل نگه داری کنید و روند پیشرفت را مقایسه کنید . پیک هفته در منزل نگه داری شود . ورقه ی آزمون را بعد از بررسی امضا و در کیف دانش آموز قرار داده و به دلبندتان بگویید تا به معلم تحویل دهد تا در پوشه ی کار مدرسه قرار گیرد . </vt:lpstr>
      <vt:lpstr>18- اگر اختلاف سلیقه چیز طبیعی است . جلوی دلبندتان از معلم بد گویی نکنید . بهتر است با معلم کلاس صحبت کنید تا اختلاف نظر ها بر طرف گردد .هر معلم روش خاص خودش را دارد . لطفا از مقایسه کردن دو کلاس یا دانش آموز بپرهیزید . 19- هفته ای 3 نگاره در هفته تدریس می شود بنابراین ماه مهر نگاره 10 به اتمام می رسد هر نگاره ی فارسی  که درس داده شد دو الی سه صفحه از کتاب مهارت های نوشتن ، دانش آموز در کلاس می نویسد . قبل از نوشتن روی هوا با انگشت اشاره می نویسد . معلم روی تابلو می نویسد . بعد از بچه ها می خواهد که اول نقطه چین رو کامل کنند طوری که نوک مداد خارج یا داخل نقطه چین نکشد و بعد خط زمینه ی اول را پر رنگ کنند . وخط های دیگر را مثل سرمشق که تمرین کردند بنویسند . موقع مشق کردن دقت شود که حرکت شکل و حرکت مداد روی خط زمینه درست باشد و غلط ننویسند . اولیا هم در منزل موقع مشق فرزندشان باید جلوی او بنشینند تا درست شکل داده شده را بنویسد . 50 درصد کار در آموزش و یادگیری نگاره هاست . چون هماهنگی دست و چشم باید تقویت شود . مهارت دست ورزی ، نوشتن ، گوش دادن ، فکرکردن ، درست نشستن ، درست جواب دادن و جمله گفتن با کلمات ، صدا های هم آغاز و هم پایان انجام می شود . دانش آموز خیلی خوب در نگاره ها مشخص می شود . اگر بعد از یک ماه آموزش در نوشتن و دقت کردن ... مشکل داشت به احتمال زیاد در نوشتن مشق نشانه ها و املا با مشکل مواجعه می شود . پس آموزش نگاره ها را جدی بگیرید .  20-در هر شرایطی به کودک اطمینان خاطر بدهید که خانم معلم در مدرسه نگران توست . </vt:lpstr>
      <vt:lpstr>21- کتاب ها را طبق برنامه در کیف دانش آموز قرار دهید . 22- از حل تمرین و مشق و تکالیف فرزندتان به منظور کمک خودداری کنید . فقط نقش راهنما را ایفا کنید . 23- جلد کتاب ها شفاف باشد تا دانش آموز روی کتاب را کامل رویت کند . و در پیدا کردن کتاب دچار مشکل و سردرگمی نشود . 24- از خرید لوازم تحریر فانتزی خودداری کنید . این کار باعث جلب توجه دوستان و حواس پرتی می شود . ابزار وسایل کمک آموزشی که تهیه می کنید همه باید با بر چسب نام ونام خانوادگی دانش آموز باشد . 25 - کنترل و بررسی و رفع اشکال تمرینات کتاب ریاضی و فارسی کتاب مهارت های  نوشتن در کلاس انجام می شود .  به همراه با تاریخ تذکر : ( پس دانش آموز تمرین ریاضی و فارسی را در کلاس می نویسد و معلم بررسی می کند در خانه درس ها جلوتر انجام داده نشود . این کار باعث خستگی دانش آموز در کلاس شده و به درس گوش نمی دهد و اجازه هم نمی دهد که بغل دستی دقت و گوش دهد . چون که می گوید من نوشتم و باید آزاد باشم و ... ) </vt:lpstr>
      <vt:lpstr>26- مقوله های رتبه بندی ارزشیابی دانش آموزان : خیلی خوب : دانش آموزی که همیشه بدون غلط می نویسد و پاسخ گو است . و به تمام اهداف مورد نظر معلم دست یافته و تکالیفش را کامل انجام داده و اشتباه های محدودی دارد .  خوب : دانش آموز اکثر وقت ها پاسخ گو است . و انتظارات معلم را بر آورده می سازد . ولی اشتباهات او دو سه مورد می باشد . قابل قبول : دانش آموز به طور متوسط به اهداف و انتظارات مورد نظر معلم دست یافته باشد و پیام را با مکث و درنگ دریافت می کند  . نیاز به تلاش بیشتر : دانش آموز برای انجام فعالیت ها نیاز به کمک و راهنمایی از طرف معلم دارد . و تنهایی قادر به پاسخ گویی و انجام تکالیف  نمی باشد . اگر چند بار املا را نتوانست بنویسد ، حتما از طریق مدرسه به مشاوره اختلالات یادگیری مراجعه شود .  « با تشکر ناهید نوروزی معلم کلاس »  </vt:lpstr>
      <vt:lpstr>PowerPoint Presentation</vt:lpstr>
      <vt:lpstr>اگر رفتار معلم منجر به بهبود یادگیری دانش آموز شود مهم ترین اقدام در خصوص تعلیم و تربیت وی انجام داده است . برعکس اگر معلم کودک را در مسیر یادگیری قرار ندهد و رهنمود های لازم را برای پیشرفت ارائه ندهد و سلامت روانی کودک را به خطر بیندازد ، دانش آموز اعتماد به نفس را از دست می دهد . مثال : ( بازخورد ، تو اصلا هیچی بلد نیستی ! ) کاربرد مقیاس های رتبه ای : ( خیلی خوب ، خوب ، قابل قبول ، نیاز به آموزش مجدد ) در فرایند آموزش و پرورش بر روی آثار و فعالیت های فرایندی دانش آموزان ممنوع می باشد . و به جای این مقیاس ها معلم باید از بازخورد توصیفی استفاده کند . بعضی از بازخورد ها در ارزشیابی توصیفی کودک را در مسیر یادگیری قرار نمی دهد و نوعی خوش بینی بیش از حد به وجود می آورد که ممکن است تلاش کودک را کاهش دهد . مثلا : ( آفرین دختر و پسر باهوشم ! یا تو همیشه موفق هستی ! ) در آموزش و پرورش معلم وظیفه دارد به صفات اکتسابی بچه ها توجه کند . مثال : ( پسر یا دختر خوبم ! با ادبم ! دختر کوشا و تلاشگرم ! و ... ) صفاتی است که در دانش آموز بروز می کند . باهوش جز صفات ذاتی است و این بازخورد رتبه ای و کلی و زبان گویایی برای برقراری ارتباط ندارد . بازخورد توصیفی در ارزشیابی مداد کاغذی باید به گونه ای باشد که به دانش آموز کمک کند تا خطا و اشتباهاتش را کاهش و وظایف و تکالیفش را با دقت بیشتر انجام دهد . جملات نمی توانی ! نمی تواند ! همیشه اشتباه می کنی ! همیشه ناقص می نویسی ! کثیف و نامرتب است ! در اعتماد به نفس دانش آموز نقصی وارد می کند . و نباید به کار برد . به هر برچسبی که منجر به برداشت منفی از توانایی ها و قابلیت های دانش آموز شود نباید به کار برد باید توجه داشت بازخورد های افراطی نقش مخربی در شخصیت کودک دارد . </vt:lpstr>
      <vt:lpstr>بازخورد باید : 1- پیوسته باشد . یعنی دانش آموزان در حین فرایند و فعالیت های یادگیری بازخورد دریافت کنند . 2- سودمند باشد . یعنی حاوی اطلاعاتی باشد که دانش آموز آگاه شود چه فعالیتی را انجام دهد . 3- بازخورد شفاهی از بازخورد کتبی مؤثر تر است . 4- دانش آموز در موقعیتی قرار گیرد که امکان درخواست و یاری برایش وجود داشته باشد . نه اینکه از درخواست کمک شرمنده شود . 5- بازخورد توصیفی باشد . یعنی برای دانش آموز قابل فهم و ساده باشد . جمله های پیشنهادی برای یک بازخورد سازنده برای فعالیت دانش آموز : - دلبندم ! شما موفق شده اید که امروز درس ... به خوبی انجام دهید . آفرین بر دست های توانای تو ! - نازنینم ! از این که جمع و تفریق و ریاضی را با دقت انجام دادی لذت بردم . - دختر کوشا و تلاشگرم ! درست و زیبا نوشتن شما ، قابل تقدیر است . </vt:lpstr>
      <vt:lpstr> جملات پیشنهادی زیر به موفقیت کودک در مورد خاص اشاره می کند که نیازمند کمک و فعالیت خاصی دارد .  دختر خوبم ! در درس ... تلاش کردی اما کمی باید دقت و توجه شما افزایش پیدا کند . - دختر شادم ! امروز مشق و املا را تمیز و زیبا نوشتی . اما دندانه ی نشانه (س) را باید درست  بکشی . - زهرا جان من از پیشرفت شما در انجام ... لذت بردم . نکته : در آموزش و پرورش انسان مستقل بار آوردن یکی از مزایای ارزشیابی کیفی و توصیفی است که دانش آموز در حل تمرین خود سامانی و خود کنترلی در او اتفاق می افتد و قوت های دانش آموز مورد توجه قرار می گیرد و او را به سوی موفقیت پیش می برد . بازخورد مثبت و مجاز سازنده و رشد دهنده کامل است .  </vt:lpstr>
      <vt:lpstr>اهداف کلی برنامه ی درسی آموزش فارسی کلاس اول :   در پایان سال دانش آموزان توانایی های زیر را کسب می کنند :  -درست نشستن ، درست گوش دادن ، درست فکرکردن و درست صحبت کردن را یاد بگیرند .  -مسئولیت پذیر باشند . -متن های ساده را بخوانند و بنویسند . -کلمات تازه بسازند . -با چند کلمه جمله بسازند و بنویسند . -مفهوم صرفه جویی را درک کنند . -آفریده های خدا را بشناسند و استفاده صحیح از آنها را بدانند و شکرگذاری کنند .  </vt:lpstr>
      <vt:lpstr>معلمان کلاس اول باید به دانش آموزان یاد دهند که  :  -دقیق ببینند ( تقویت دیداری )  ، ( فقط به دهان معلم نگاه کنند و فقط کلمات را  یک بار ببینند . نگاهشان به اطراف یا دوستشان نباشد ، آن وقت نمی بینند . )  -دقیق گوش کنند ( تقویت شنیداری ) ، ( هر صدایی را موقع گوش دادن درس نشنوند . فقط صدای معلم را گوش کنند ، آن وقت کلمه را موقع املا جا می اندازند . و درس را یاد نمی گیرند . )  -دقیق فکر کردن ( تمرکز حواس وحافظه  )  تا درست جواب دهند . و این آموزش ها در نگاره ها انجام می شود . تدریس 10 نگاره در ماه مهر به پایان می رسد . و اگر تا یک هفته از آبان طول بکشد اشکال ندارد . اگر ، درست نشستن و درست گوش دادن و درست نوشتن و ... در ماه مهر دانش آموز یاد گرفت معلم در تدریس نشانه ها موفق تر خواهد بود .    در آموزش نگاره ها مفاهیم راست ، چپ‌ ، بالا ، پایین ، جلو ، عقب ، وسط ، زیر ، رو ، داخل ، خارج و مفاهیم بهداشتی ، مذهبی ، عاطفی ، اجتماعی ، اخلاقی و ریاضی آموزش داده می شود .  ( سلام کردن ، خداحافظی کردن ، احترام گذاشتن ، ریختن زباله در سطل آشغال ، خوردن آب با لیوان شخصی و ... از مفاهیم نگاره ها می باشد . )  تصاویر نگاره ها به بحث و مشورت که به صورت گروهی با همکلاسان انجام می شود . اولیاء نباید جلوتر از معلم نگاره ها را برای فرزندشان توضیح دهند . زیرا برای دانش آموزان خسته کننده و ملالت آور در کلاس خواهد بود . از نگاره 2 کلمات هم آغاز و هم پایان شروع می شود 2 کلمه که صدای اولشان مثل هم است مثل ( آب و آزاده . ) </vt:lpstr>
      <vt:lpstr> دانش آموز می گوید : صدای اول هر دو ( آ ) شنیده می شود و دو کلمه که صدای آخر آنها مثل هم باشد مثل : ( کتاب و آب  ) صدای آخر هر دو ( ب ) می باشد دانش آموزان 10 نگاره را به همین صورت با پرسش و پاسخ صداهای هم آغاز و هم پایان در کلمات نگاره را یاد می گیرند . 32 حروف الفبا در 10 نگاره دانش آموز هجی یا تکرار می کند . از نگاره 2 دانش آموز کلمات را با معلم  بخش می کند و با هر کلمه جمله می گوید .  کلمات یک بخش ، دو بخشی ، و سه بخشی با دست زدن ، ضربه زدن روی میز ، حرکت دادن بدن به سمت راست و چپ  از طرف معلم و دانش آموزان انجام می گیرد . مثال : ( رودخانه ) که 3 بار دست زده می شود . با تدریس هر نگاره 2 الی 3 صفحه کتاب مهارت های نوشتن را دانش آموز در کلاس روزی یک  صفحه می نویسد . بهتر است کتاب کار را معلم در کلاس یک ماه نگه دارد . تا اولیا متوجه شوند که کتاب کار را باید فرزندشان  باید در کلاس بنویسد نه در خانه .   کتاب فارسی از کل به جزء است . یعنی دانش آموز باید کل کلمات را فقط بخواند . و تو حافظه اش نگه دارد . و در آزمون نگاره ها به یاد آورد و کلمه را به تصویر خودش وصل کند . اجبار نمی کنیم تمام کلمات نگاره را دانش آموز حفظ کند . هدف تقویت حافظه است . آزمون هم اگر مشورتی هم انجام دادند ایرادی نیست . استرسی وارد نمی آوریم . ولی دانش آموزی که با دقت انجام می دهد و کارش درست باشد امتیاز دارد . و بازخورد مثبت برایش نوشته می شود . و این آزمون بعد از امضای اولیا در پوشه نگه داری می شود .                                               </vt:lpstr>
      <vt:lpstr> ولی در کتاب مهارت های نوشتن از جزء به کل است . یعنی باید کلمه را اول بخش و صدا کشی کنند ، بعد با هجی کردن ، کلمه را بنویسند .   املا و مشق از کتاب مهارت های نوشتن می باشد . و کلمات تصویری را با توجه به تصویر صدای اول یا وسط یا آخر جا خالی گذاشته شده کامل می کنند .  املا از ماه آبان بعد از نشانه ی دال از خط های زمینه کتاب کار معلم املا می گوید . البته بعد از نشانه ی ( ب ) می توان املا گفت . و فقط یک جمله گفته می شود . (  بابا آب ! ) واین جمله را به صورت شکلک می توان به بچه ها آموزش داد .1- جمله ی تعجبی  که با دهان باز وچشم بازمعلم فقط  چهره را  برای دانش آموز روی تابلو نقاشی می کند .2- جمله ی عاطفی . که معلم با چهره ی لبخند جمله را معرفی می کند .3- جمله ی ترس  . که با نشان دادن نقاشی ویا جمله ی گفتن بابا آب ریخت یا آب زیاد (دیدن باران سیل ) سه جمله برای بابا آب معرفی می شود .ومی تواند معلم در همین آغاز جمله ی بابا آب انواع جمله را برای دانش آموزان بیان کند . وقتی تمام حروف یا نشانه خط زمینه ی فارسی روشن شد . آن وقت می تواند مشق یا املا گفته شود . در هفته دو روز املا گفته می شود و حتما اولیا هر روز باید در منزل به دلبندشان املا بگویند .    </vt:lpstr>
      <vt:lpstr>هر جایی از کتاب مهارت نوشتن خواست از درس بنویسید ، معلم از دانش آموزان می خواهد که بچه ها کتاب فارسی را باز کنید و از خط های زمینه ی کتاب زیبا بنویسید .  درس تاب  ، درس ایران دانش آموزان  از کتاب فارسی جلسه ی سوم صدای ( ای ) از کتاب فارسی مشق می کنند . و هر جایی که کتاب کار خواسته شده  از درس بنویس : یعنی اینکه باید از کتاب فارسی بنویسد . درس در بازار علامت ( تشدید ) بعد از تدریس دانش آموزان صفحه ی اول را مشق می نویسند و جلسه ی دوم و سوم از کتاب فارسی مشق و املا می نویسند . تا زمانی که دانش اموز سه صفحه از کتاب کار را ننوشته باشد معلم نباید املا از آن درس بگوید به جای املای دفتر می تواند دیکته ی تصویری آماده کند به صورت فتو آزمون بگیرد .   درست مشق کردن : معلمان و اولیاء باید دقت داشته باشند که کودک مداد را درست در دست و انگشتان خود بگیرد . طوری که انگشت شست سمت چپ مداد و انگشت اشاره سمت راست مداد باشد . و مداد به انگشت وسطی تکیه بدهد . ( انگشت وسطی  بالش مداد است و نوک مداد روی آن بخوابد . )  مداد را خیلی بالا و یا خیلی پایین تراش زده را نگیرد . دقت کنند دانش آموز به نوک مداد فشار نیاورد و موقع نوشتن کلمات دانش آموزانی که به نوک مداد فشار می  آورند و علامت نوشته ها در صفحات بعد دفتر دیده می شود . برای رفع این مشکل بهتر است روی یک پا بایستند ، بازی لی لی کنند ، روی نیمکت طوری بنشینند که کف پا ها روی زمین باشد و روی یک خط راه بروند . </vt:lpstr>
      <vt:lpstr>بعضی از اختلالات نوشتن دانش آموز :  دانش آموزانی که خط زمینه را رعایت نمی کنند باید مفاهیم چپ و راست تمرین بیشتری داده شود برای تقویت دقت دانش آموزان بازی دارت ، انداختن توپ داخل سطل از فاصله های مختلف ، پرتاب توپ داخل حلقه بسکتبال ، بازی تنیس ، انجام شود .برای تقویت چشم راست و چپ کاغذ A4 را به اندازه ی چشم سوراخ کرده و کلماتی که دانش آموز در نوشتن املا مشکل دارد و غلط می نویسد ، روی کارت نوشته و از داخل بریده ی کاغذ ، اول با چشم راست بعد با چشم چپ بخواند این کار باعث تقویت دیداری هر دو چشم کودک می شود . کلمه را در هوا ، روی سینی آرد بنویسد یا با خمیر بازی آن کلمه یا نشانه را درست کند . این کار باعث می شود کل کلمه یا نشانه وارد حافظه دراز مدت شود و فراموش نکند . معمولا بچه های دست ورز با این روش سریع تر یاد می گیرند . آن گونه کودکان تا خودشان نسازند یاد نمی گیرند .   زاویه ی دست موقع نوشتن باید به حالت زاویه تند باشد . معلمان و اولیاء باید دقت داشته باشند که دانش آموز دستش را زیاد باز نکند و یا بازو را به پهلو نچسباند . اگر بازو را به بدن بچسباند بد خط و کند نویس می شود و اگر بازو را خیلی باز کند بد خط می نویسد . دانش آموزانی که در نوشتن حروف دندانه دار دندانه را کم و یا زیاد می گذراند و نقطه یادشان می رود این کودکان باید در پرتاب کردن توپ به داخل سطل و یا داخل اشکال هندسی ( مثلث ، مربع ، مستطیل ، دایره )  پرتاب کنند . این کار باعث تقویت تمرکز و دیداری می شود .بهتر است آموزگار کلاس تمام راهکارها را به صورت فتو در اختیار اولیا قرار دهد تا در منزل هم با فرزندشان در صورت مشاهده ی مشکل تمرین وتکرار کنند . تا هر چه سریعتر با همکاری معلم واولیا اختلالات نوشتن حل گردد . </vt:lpstr>
      <vt:lpstr>بهتر است آخر آزمون اهداف آموزشی و اهداف عملکردی با توجه به ترتیب سوالات  داده شده  به صورت جدول طراحی شود .و ارزشیابی هر سوال در ستون خودش مشخص شود . تا اولیا در جریان فعالیت  فرزندشان قرار گیرند . ونقاط ضعف یا قوت دلبندشان را ببینند . </vt:lpstr>
      <vt:lpstr>PowerPoint Presentation</vt:lpstr>
      <vt:lpstr>     </vt:lpstr>
      <vt:lpstr>PowerPoint Presentation</vt:lpstr>
      <vt:lpstr>PowerPoint Presentation</vt:lpstr>
      <vt:lpstr>PowerPoint Presentation</vt:lpstr>
      <vt:lpstr>با تشکر،  ناهید نوروزی  آموزگار پایه اول  مدرسه ی شهید احمد مسیبی (شاهد ناحیه ی یک رشت )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PurJafari</dc:creator>
  <cp:lastModifiedBy>PurJafari</cp:lastModifiedBy>
  <cp:revision>83</cp:revision>
  <dcterms:created xsi:type="dcterms:W3CDTF">2017-12-15T03:47:04Z</dcterms:created>
  <dcterms:modified xsi:type="dcterms:W3CDTF">2018-01-04T12:01:44Z</dcterms:modified>
</cp:coreProperties>
</file>